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sldIdLst>
    <p:sldId id="256" r:id="rId2"/>
    <p:sldId id="264" r:id="rId3"/>
    <p:sldId id="266" r:id="rId4"/>
    <p:sldId id="267"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61" d="100"/>
          <a:sy n="161" d="100"/>
        </p:scale>
        <p:origin x="2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14/08/2022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14/08/2022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14/08/2022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14/08/2022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p:txBody>
          <a:bodyPr/>
          <a:lstStyle/>
          <a:p>
            <a:r>
              <a:rPr lang="fr-FR" sz="6000" dirty="0">
                <a:latin typeface="Calibri" panose="020F0502020204030204" pitchFamily="34" charset="0"/>
                <a:cs typeface="Calibri" panose="020F0502020204030204" pitchFamily="34" charset="0"/>
              </a:rPr>
              <a:t>Tu as gagné ton chapitre !</a:t>
            </a:r>
          </a:p>
        </p:txBody>
      </p:sp>
      <p:pic>
        <p:nvPicPr>
          <p:cNvPr id="6" name="Image 5">
            <a:extLst>
              <a:ext uri="{FF2B5EF4-FFF2-40B4-BE49-F238E27FC236}">
                <a16:creationId xmlns:a16="http://schemas.microsoft.com/office/drawing/2014/main" id="{9A7827A4-C8FC-4472-8B80-1A871E526090}"/>
              </a:ext>
            </a:extLst>
          </p:cNvPr>
          <p:cNvPicPr>
            <a:picLocks noChangeAspect="1"/>
          </p:cNvPicPr>
          <p:nvPr/>
        </p:nvPicPr>
        <p:blipFill rotWithShape="1">
          <a:blip r:embed="rId2"/>
          <a:srcRect l="32112" r="32112" b="24356"/>
          <a:stretch/>
        </p:blipFill>
        <p:spPr>
          <a:xfrm>
            <a:off x="5095460" y="3633721"/>
            <a:ext cx="2001079" cy="1547879"/>
          </a:xfrm>
          <a:prstGeom prst="rect">
            <a:avLst/>
          </a:prstGeom>
        </p:spPr>
      </p:pic>
      <p:sp>
        <p:nvSpPr>
          <p:cNvPr id="3" name="ZoneTexte 6">
            <a:extLst>
              <a:ext uri="{FF2B5EF4-FFF2-40B4-BE49-F238E27FC236}">
                <a16:creationId xmlns:a16="http://schemas.microsoft.com/office/drawing/2014/main" id="{5B8DE71C-E1B1-FD8A-9D66-6F2771C93B3C}"/>
              </a:ext>
            </a:extLst>
          </p:cNvPr>
          <p:cNvSpPr txBox="1"/>
          <p:nvPr/>
        </p:nvSpPr>
        <p:spPr>
          <a:xfrm>
            <a:off x="2423556" y="6058956"/>
            <a:ext cx="7827818" cy="54316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Les Châteaux forts, les forteresses de Moyen-Âge</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Claire L’</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Hoer</a:t>
            </a:r>
            <a:r>
              <a:rPr lang="fr-FR" sz="1400" dirty="0">
                <a:effectLst/>
                <a:latin typeface="Calibri" panose="020F0502020204030204" pitchFamily="34" charset="0"/>
                <a:ea typeface="Calibri" panose="020F0502020204030204" pitchFamily="34" charset="0"/>
                <a:cs typeface="Times New Roman" panose="02020603050405020304" pitchFamily="18" charset="0"/>
              </a:rPr>
              <a: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et Mathieu Ferret, 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2019.</a:t>
            </a:r>
            <a:endParaRPr lang="fr-FR"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35047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normAutofit fontScale="90000"/>
          </a:bodyPr>
          <a:lstStyle/>
          <a:p>
            <a:r>
              <a:rPr lang="fr-FR" sz="6000" dirty="0">
                <a:latin typeface="Calibri" panose="020F0502020204030204" pitchFamily="34" charset="0"/>
                <a:cs typeface="Calibri" panose="020F0502020204030204" pitchFamily="34" charset="0"/>
              </a:rPr>
              <a:t>Gagne ton chapitre</a:t>
            </a:r>
            <a:br>
              <a:rPr lang="fr-FR" dirty="0">
                <a:latin typeface="Calibri" panose="020F0502020204030204" pitchFamily="34" charset="0"/>
                <a:cs typeface="Calibri" panose="020F0502020204030204" pitchFamily="34" charset="0"/>
              </a:rPr>
            </a:br>
            <a:r>
              <a:rPr lang="fr-FR" sz="3100" dirty="0">
                <a:latin typeface="Calibri" panose="020F0502020204030204" pitchFamily="34" charset="0"/>
                <a:cs typeface="Calibri" panose="020F0502020204030204" pitchFamily="34" charset="0"/>
              </a:rPr>
              <a:t>Bilan des 9 chapitres</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Avec tout ce bon travail que tu as effectué toute la semaine et même pendant un mois, tu as bien gagné ce dernier chapitre !</a:t>
            </a:r>
          </a:p>
          <a:p>
            <a:r>
              <a:rPr lang="fr-FR" sz="3200" dirty="0">
                <a:latin typeface="Calibri" panose="020F0502020204030204" pitchFamily="34" charset="0"/>
                <a:cs typeface="Calibri" panose="020F0502020204030204" pitchFamily="34" charset="0"/>
              </a:rPr>
              <a:t>Tu y reconnaitras un château que nous avons déjà vu.</a:t>
            </a:r>
          </a:p>
          <a:p>
            <a:r>
              <a:rPr lang="fr-FR" sz="3200" dirty="0">
                <a:latin typeface="Calibri" panose="020F0502020204030204" pitchFamily="34" charset="0"/>
                <a:cs typeface="Calibri" panose="020F0502020204030204" pitchFamily="34" charset="0"/>
              </a:rPr>
              <a:t>Encore bravo pour tous tes efforts !</a:t>
            </a:r>
          </a:p>
        </p:txBody>
      </p:sp>
    </p:spTree>
    <p:extLst>
      <p:ext uri="{BB962C8B-B14F-4D97-AF65-F5344CB8AC3E}">
        <p14:creationId xmlns:p14="http://schemas.microsoft.com/office/powerpoint/2010/main" val="3344376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BD75C15-0F80-46F1-9B54-668536D119D5}"/>
              </a:ext>
            </a:extLst>
          </p:cNvPr>
          <p:cNvSpPr/>
          <p:nvPr/>
        </p:nvSpPr>
        <p:spPr>
          <a:xfrm>
            <a:off x="1013791" y="763138"/>
            <a:ext cx="10164417" cy="5195653"/>
          </a:xfrm>
          <a:prstGeom prst="rect">
            <a:avLst/>
          </a:prstGeom>
        </p:spPr>
        <p:txBody>
          <a:bodyPr wrap="square">
            <a:spAutoFit/>
          </a:bodyPr>
          <a:lstStyle/>
          <a:p>
            <a:pPr algn="ctr">
              <a:spcAft>
                <a:spcPts val="800"/>
              </a:spcAft>
            </a:pPr>
            <a:r>
              <a:rPr lang="fr-FR" sz="2800" b="1" dirty="0">
                <a:latin typeface="Calibri" panose="020F0502020204030204" pitchFamily="34" charset="0"/>
                <a:ea typeface="Calibri" panose="020F0502020204030204" pitchFamily="34" charset="0"/>
                <a:cs typeface="Times New Roman" panose="02020603050405020304" pitchFamily="18" charset="0"/>
              </a:rPr>
              <a:t>Le château de </a:t>
            </a:r>
            <a:r>
              <a:rPr lang="fr-FR" sz="2800" b="1" dirty="0" err="1">
                <a:latin typeface="Calibri" panose="020F0502020204030204" pitchFamily="34" charset="0"/>
                <a:ea typeface="Calibri" panose="020F0502020204030204" pitchFamily="34" charset="0"/>
                <a:cs typeface="Times New Roman" panose="02020603050405020304" pitchFamily="18" charset="0"/>
              </a:rPr>
              <a:t>Guédelon</a:t>
            </a:r>
            <a:endParaRPr lang="fr-FR" sz="2800" b="1" dirty="0">
              <a:latin typeface="Calibri" panose="020F0502020204030204" pitchFamily="34" charset="0"/>
              <a:ea typeface="Calibri" panose="020F0502020204030204" pitchFamily="34" charset="0"/>
              <a:cs typeface="Times New Roman" panose="02020603050405020304" pitchFamily="18" charset="0"/>
            </a:endParaRPr>
          </a:p>
          <a:p>
            <a:pPr algn="ctr">
              <a:spcAft>
                <a:spcPts val="800"/>
              </a:spcAft>
            </a:pPr>
            <a:endParaRPr lang="fr-FR" sz="2800" dirty="0">
              <a:latin typeface="Calibri" panose="020F0502020204030204" pitchFamily="34" charset="0"/>
              <a:ea typeface="Calibri" panose="020F0502020204030204" pitchFamily="34" charset="0"/>
              <a:cs typeface="Times New Roman" panose="02020603050405020304" pitchFamily="18" charset="0"/>
            </a:endParaRPr>
          </a:p>
          <a:p>
            <a:pPr>
              <a:lnSpc>
                <a:spcPct val="0"/>
              </a:lnSpc>
            </a:pPr>
            <a:r>
              <a:rPr lang="fr-FR" sz="2000" dirty="0">
                <a:latin typeface="Calibri" panose="020F0502020204030204" pitchFamily="34" charset="0"/>
                <a:ea typeface="Calibri" panose="020F0502020204030204" pitchFamily="34" charset="0"/>
                <a:cs typeface="Times New Roman" panose="02020603050405020304" pitchFamily="18" charset="0"/>
              </a:rPr>
              <a:t> </a:t>
            </a:r>
          </a:p>
          <a:p>
            <a:pPr>
              <a:lnSpc>
                <a:spcPct val="0"/>
              </a:lnSpc>
            </a:pPr>
            <a:endParaRPr lang="fr-FR"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2550" dirty="0">
                <a:latin typeface="Calibri" panose="020F0502020204030204" pitchFamily="34" charset="0"/>
                <a:ea typeface="Calibri" panose="020F0502020204030204" pitchFamily="34" charset="0"/>
                <a:cs typeface="Times New Roman" panose="02020603050405020304" pitchFamily="18" charset="0"/>
              </a:rPr>
              <a:t>En 1997, un groupe d’historiens et d’archéologues décide de bâtir à Treigny, près d’Auxerre, un château dans les mêmes conditions qu’au Moyen Âge.</a:t>
            </a:r>
          </a:p>
          <a:p>
            <a:pPr>
              <a:lnSpc>
                <a:spcPct val="107000"/>
              </a:lnSpc>
              <a:spcAft>
                <a:spcPts val="800"/>
              </a:spcAft>
            </a:pPr>
            <a:r>
              <a:rPr lang="fr-FR" sz="2550" dirty="0">
                <a:latin typeface="Calibri" panose="020F0502020204030204" pitchFamily="34" charset="0"/>
                <a:ea typeface="Calibri" panose="020F0502020204030204" pitchFamily="34" charset="0"/>
                <a:cs typeface="Times New Roman" panose="02020603050405020304" pitchFamily="18" charset="0"/>
              </a:rPr>
              <a:t>Quand on mène un chantier pour mieux comprendre les techniques du passé, on parle d’archéologie expérimentale.</a:t>
            </a:r>
          </a:p>
          <a:p>
            <a:pPr>
              <a:lnSpc>
                <a:spcPct val="107000"/>
              </a:lnSpc>
              <a:spcAft>
                <a:spcPts val="800"/>
              </a:spcAft>
            </a:pPr>
            <a:r>
              <a:rPr lang="fr-FR" sz="2550" dirty="0">
                <a:latin typeface="Calibri" panose="020F0502020204030204" pitchFamily="34" charset="0"/>
                <a:ea typeface="Calibri" panose="020F0502020204030204" pitchFamily="34" charset="0"/>
                <a:cs typeface="Times New Roman" panose="02020603050405020304" pitchFamily="18" charset="0"/>
              </a:rPr>
              <a:t>Des tailleurs de pierre, des forgerons, des menuisiers se relaient pour faire avancer la construction. Ils n’ont pas le droit de porter une montre ou d’utiliser un téléphone, afin de travailler comme les bâtisseurs de l’époque.</a:t>
            </a:r>
          </a:p>
          <a:p>
            <a:r>
              <a:rPr lang="fr-FR" sz="2550" dirty="0">
                <a:latin typeface="Calibri" panose="020F0502020204030204" pitchFamily="34" charset="0"/>
                <a:ea typeface="Calibri" panose="020F0502020204030204" pitchFamily="34" charset="0"/>
                <a:cs typeface="Times New Roman" panose="02020603050405020304" pitchFamily="18" charset="0"/>
              </a:rPr>
              <a:t>L’achèvement du château est prévu en 2025, mais en attendant, tu peux visiter le chantier !</a:t>
            </a:r>
            <a:endParaRPr lang="fr-FR" sz="2550" dirty="0"/>
          </a:p>
        </p:txBody>
      </p:sp>
    </p:spTree>
    <p:extLst>
      <p:ext uri="{BB962C8B-B14F-4D97-AF65-F5344CB8AC3E}">
        <p14:creationId xmlns:p14="http://schemas.microsoft.com/office/powerpoint/2010/main" val="2955272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E62493FD-3D70-488E-8516-4D172C45944B}"/>
              </a:ext>
            </a:extLst>
          </p:cNvPr>
          <p:cNvSpPr txBox="1"/>
          <p:nvPr/>
        </p:nvSpPr>
        <p:spPr>
          <a:xfrm>
            <a:off x="2531134" y="3044279"/>
            <a:ext cx="7129732" cy="769441"/>
          </a:xfrm>
          <a:prstGeom prst="rect">
            <a:avLst/>
          </a:prstGeom>
          <a:noFill/>
        </p:spPr>
        <p:txBody>
          <a:bodyPr wrap="square">
            <a:spAutoFit/>
          </a:bodyPr>
          <a:lstStyle/>
          <a:p>
            <a:r>
              <a:rPr lang="fr-FR" sz="4400" dirty="0"/>
              <a:t>https://www.guedelon.fr/fr</a:t>
            </a:r>
          </a:p>
        </p:txBody>
      </p:sp>
      <p:sp>
        <p:nvSpPr>
          <p:cNvPr id="4" name="ZoneTexte 3">
            <a:extLst>
              <a:ext uri="{FF2B5EF4-FFF2-40B4-BE49-F238E27FC236}">
                <a16:creationId xmlns:a16="http://schemas.microsoft.com/office/drawing/2014/main" id="{E704AF11-8432-46AB-8F09-264211B072C8}"/>
              </a:ext>
            </a:extLst>
          </p:cNvPr>
          <p:cNvSpPr txBox="1"/>
          <p:nvPr/>
        </p:nvSpPr>
        <p:spPr>
          <a:xfrm>
            <a:off x="2677784" y="1307494"/>
            <a:ext cx="7129732" cy="1569660"/>
          </a:xfrm>
          <a:prstGeom prst="rect">
            <a:avLst/>
          </a:prstGeom>
          <a:noFill/>
        </p:spPr>
        <p:txBody>
          <a:bodyPr wrap="square">
            <a:spAutoFit/>
          </a:bodyPr>
          <a:lstStyle/>
          <a:p>
            <a:pPr algn="ctr"/>
            <a:r>
              <a:rPr lang="fr-FR" sz="4800" b="1" dirty="0"/>
              <a:t>Allez visiter le site du château de </a:t>
            </a:r>
            <a:r>
              <a:rPr lang="fr-FR" sz="4800" b="1" dirty="0" err="1"/>
              <a:t>Guédelon</a:t>
            </a:r>
            <a:r>
              <a:rPr lang="fr-FR" sz="4800" b="1" dirty="0"/>
              <a:t> ! </a:t>
            </a:r>
          </a:p>
        </p:txBody>
      </p:sp>
    </p:spTree>
    <p:extLst>
      <p:ext uri="{BB962C8B-B14F-4D97-AF65-F5344CB8AC3E}">
        <p14:creationId xmlns:p14="http://schemas.microsoft.com/office/powerpoint/2010/main" val="32966641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835</TotalTime>
  <Words>212</Words>
  <Application>Microsoft Office PowerPoint</Application>
  <PresentationFormat>Grand écran</PresentationFormat>
  <Paragraphs>16</Paragraphs>
  <Slides>4</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Garamond</vt:lpstr>
      <vt:lpstr>Organique</vt:lpstr>
      <vt:lpstr>Tu as gagné ton chapitre !</vt:lpstr>
      <vt:lpstr>Gagne ton chapitre Bilan des 9 chapitres</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58</cp:revision>
  <dcterms:created xsi:type="dcterms:W3CDTF">2020-04-05T10:23:13Z</dcterms:created>
  <dcterms:modified xsi:type="dcterms:W3CDTF">2022-08-14T07:02:13Z</dcterms:modified>
</cp:coreProperties>
</file>